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embeddedFontLst>
    <p:embeddedFont>
      <p:font typeface="Gelasio"/>
      <p:regular r:id="rId201314"/>
    </p:embeddedFont>
    <p:embeddedFont>
      <p:font typeface="Gelasio Bold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4643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2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54535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37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Sample01：3週間広告実行プラン</a:t>
            </a:r>
            <a:endParaRPr lang="ja-JP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010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目的：注文数を月100件から120件へ増やし、月間売上を向上させます。</a:t>
            </a:r>
            <a:endParaRPr lang="ja-JP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65705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37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現状と目標</a:t>
            </a:r>
            <a:endParaRPr lang="ja-JP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531170"/>
            <a:ext cx="1972915" cy="1391543"/>
          </a:xfrm>
          <a:prstGeom prst="roundRect">
            <a:avLst>
              <a:gd name="adj" fmla="val 2038"/>
            </a:avLst>
          </a:prstGeom>
          <a:solidFill>
            <a:srgbClr val="373433"/>
          </a:solidFill>
          <a:ln/>
        </p:spPr>
      </p:sp>
      <p:sp>
        <p:nvSpPr>
          <p:cNvPr id="5" name="Text 2"/>
          <p:cNvSpPr/>
          <p:nvPr/>
        </p:nvSpPr>
        <p:spPr>
          <a:xfrm>
            <a:off x="5422367" y="2720181"/>
            <a:ext cx="159490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現状注文</a:t>
            </a:r>
            <a:endParaRPr lang="zh-CN" sz="1850" dirty="0"/>
          </a:p>
        </p:txBody>
      </p:sp>
      <p:sp>
        <p:nvSpPr>
          <p:cNvPr id="6" name="Text 3"/>
          <p:cNvSpPr/>
          <p:nvPr/>
        </p:nvSpPr>
        <p:spPr>
          <a:xfrm>
            <a:off x="5422367" y="3128863"/>
            <a:ext cx="159490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100件／月</a:t>
            </a:r>
            <a:endParaRPr lang="zh-CN" sz="1450" dirty="0"/>
          </a:p>
        </p:txBody>
      </p:sp>
      <p:sp>
        <p:nvSpPr>
          <p:cNvPr id="7" name="Shape 4"/>
          <p:cNvSpPr/>
          <p:nvPr/>
        </p:nvSpPr>
        <p:spPr>
          <a:xfrm>
            <a:off x="7395283" y="2531170"/>
            <a:ext cx="1972915" cy="1391543"/>
          </a:xfrm>
          <a:prstGeom prst="roundRect">
            <a:avLst>
              <a:gd name="adj" fmla="val 2038"/>
            </a:avLst>
          </a:prstGeom>
          <a:solidFill>
            <a:srgbClr val="373433"/>
          </a:solidFill>
          <a:ln/>
        </p:spPr>
      </p:sp>
      <p:sp>
        <p:nvSpPr>
          <p:cNvPr id="8" name="Text 5"/>
          <p:cNvSpPr/>
          <p:nvPr/>
        </p:nvSpPr>
        <p:spPr>
          <a:xfrm>
            <a:off x="7584290" y="2720181"/>
            <a:ext cx="159490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平均単価</a:t>
            </a:r>
            <a:endParaRPr lang="zh-CN" sz="1850" dirty="0"/>
          </a:p>
        </p:txBody>
      </p:sp>
      <p:sp>
        <p:nvSpPr>
          <p:cNvPr id="9" name="Text 6"/>
          <p:cNvSpPr/>
          <p:nvPr/>
        </p:nvSpPr>
        <p:spPr>
          <a:xfrm>
            <a:off x="7584290" y="3128863"/>
            <a:ext cx="159490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2,000円</a:t>
            </a:r>
            <a:endParaRPr lang="zh-CN" sz="1450" dirty="0"/>
          </a:p>
        </p:txBody>
      </p:sp>
      <p:sp>
        <p:nvSpPr>
          <p:cNvPr id="10" name="Shape 7"/>
          <p:cNvSpPr/>
          <p:nvPr/>
        </p:nvSpPr>
        <p:spPr>
          <a:xfrm>
            <a:off x="9557205" y="2531170"/>
            <a:ext cx="1972915" cy="1391543"/>
          </a:xfrm>
          <a:prstGeom prst="roundRect">
            <a:avLst>
              <a:gd name="adj" fmla="val 2038"/>
            </a:avLst>
          </a:prstGeom>
          <a:solidFill>
            <a:srgbClr val="373433"/>
          </a:solidFill>
          <a:ln/>
        </p:spPr>
      </p:sp>
      <p:sp>
        <p:nvSpPr>
          <p:cNvPr id="11" name="Text 8"/>
          <p:cNvSpPr/>
          <p:nvPr/>
        </p:nvSpPr>
        <p:spPr>
          <a:xfrm>
            <a:off x="9746212" y="2720181"/>
            <a:ext cx="159490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目標注文</a:t>
            </a:r>
            <a:endParaRPr lang="zh-CN" sz="1850" dirty="0"/>
          </a:p>
        </p:txBody>
      </p:sp>
      <p:sp>
        <p:nvSpPr>
          <p:cNvPr id="12" name="Text 9"/>
          <p:cNvSpPr/>
          <p:nvPr/>
        </p:nvSpPr>
        <p:spPr>
          <a:xfrm>
            <a:off x="9746212" y="3128863"/>
            <a:ext cx="159490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120件／月（+20件）</a:t>
            </a:r>
            <a:endParaRPr lang="zh-CN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4111724"/>
            <a:ext cx="6296760" cy="1089124"/>
          </a:xfrm>
          <a:prstGeom prst="roundRect">
            <a:avLst>
              <a:gd name="adj" fmla="val 2603"/>
            </a:avLst>
          </a:prstGeom>
          <a:solidFill>
            <a:srgbClr val="373433"/>
          </a:solidFill>
          <a:ln/>
        </p:spPr>
      </p:sp>
      <p:sp>
        <p:nvSpPr>
          <p:cNvPr id="14" name="Text 11"/>
          <p:cNvSpPr/>
          <p:nvPr/>
        </p:nvSpPr>
        <p:spPr>
          <a:xfrm>
            <a:off x="5422367" y="4300736"/>
            <a:ext cx="59187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総予算</a:t>
            </a:r>
            <a:endParaRPr lang="zh-CN" sz="1850" dirty="0"/>
          </a:p>
        </p:txBody>
      </p:sp>
      <p:sp>
        <p:nvSpPr>
          <p:cNvPr id="15" name="Text 12"/>
          <p:cNvSpPr/>
          <p:nvPr/>
        </p:nvSpPr>
        <p:spPr>
          <a:xfrm>
            <a:off x="5422367" y="4709418"/>
            <a:ext cx="59187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30,000円（期間：3週間）</a:t>
            </a:r>
            <a:endParaRPr lang="zh-C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5644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37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目標の見方（売上換算）</a:t>
            </a:r>
            <a:endParaRPr lang="ja-JP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230563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120件 × 2,000円 =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C9C2C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240,000円／月</a:t>
            </a:r>
            <a:endParaRPr lang="zh-CN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745607"/>
            <a:ext cx="6296860" cy="755948"/>
          </a:xfrm>
          <a:prstGeom prst="roundRect">
            <a:avLst>
              <a:gd name="adj" fmla="val 3751"/>
            </a:avLst>
          </a:prstGeom>
          <a:solidFill>
            <a:srgbClr val="54392B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67" y="4013299"/>
            <a:ext cx="236234" cy="1890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47608" y="3981847"/>
            <a:ext cx="61031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ja-JP" altLang="en-US" sz="14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すべて架空の検証用数値です。</a:t>
            </a:r>
            <a:endParaRPr lang="ja-JP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6403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37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3週間の実施計画（概要）</a:t>
            </a:r>
            <a:endParaRPr lang="ja-JP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712641"/>
            <a:ext cx="4070744" cy="23067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199726" y="2250777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199726" y="2546648"/>
            <a:ext cx="3073819" cy="2540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6" name="Text 3"/>
          <p:cNvSpPr/>
          <p:nvPr/>
        </p:nvSpPr>
        <p:spPr>
          <a:xfrm>
            <a:off x="5199726" y="2691904"/>
            <a:ext cx="30738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1週目：商品ページ改善</a:t>
            </a:r>
            <a:endParaRPr lang="ja-JP" sz="1850" dirty="0"/>
          </a:p>
        </p:txBody>
      </p:sp>
      <p:sp>
        <p:nvSpPr>
          <p:cNvPr id="7" name="Text 4"/>
          <p:cNvSpPr/>
          <p:nvPr/>
        </p:nvSpPr>
        <p:spPr>
          <a:xfrm>
            <a:off x="5199726" y="3176191"/>
            <a:ext cx="30738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予算：10,000円。ページ訴求・画像・説明文を改善します。</a:t>
            </a:r>
            <a:endParaRPr lang="ja-JP" sz="1450" dirty="0"/>
          </a:p>
        </p:txBody>
      </p:sp>
      <p:sp>
        <p:nvSpPr>
          <p:cNvPr id="8" name="Text 5"/>
          <p:cNvSpPr/>
          <p:nvPr/>
        </p:nvSpPr>
        <p:spPr>
          <a:xfrm>
            <a:off x="8462552" y="2250777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62552" y="2546648"/>
            <a:ext cx="3073918" cy="2540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10" name="Text 7"/>
          <p:cNvSpPr/>
          <p:nvPr/>
        </p:nvSpPr>
        <p:spPr>
          <a:xfrm>
            <a:off x="8462552" y="2691904"/>
            <a:ext cx="30739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2週目：カゴ落ちフォロー</a:t>
            </a:r>
            <a:endParaRPr lang="ja-JP" sz="1850" dirty="0"/>
          </a:p>
        </p:txBody>
      </p:sp>
      <p:sp>
        <p:nvSpPr>
          <p:cNvPr id="11" name="Text 8"/>
          <p:cNvSpPr/>
          <p:nvPr/>
        </p:nvSpPr>
        <p:spPr>
          <a:xfrm>
            <a:off x="8462552" y="3176191"/>
            <a:ext cx="30739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予算：8,000円。リマインドメールや広告で追客します。</a:t>
            </a:r>
            <a:endParaRPr lang="ja-JP" sz="1450" dirty="0"/>
          </a:p>
        </p:txBody>
      </p:sp>
      <p:sp>
        <p:nvSpPr>
          <p:cNvPr id="12" name="Text 9"/>
          <p:cNvSpPr/>
          <p:nvPr/>
        </p:nvSpPr>
        <p:spPr>
          <a:xfrm>
            <a:off x="5199726" y="4111724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199726" y="4407595"/>
            <a:ext cx="6336745" cy="2540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14" name="Text 11"/>
          <p:cNvSpPr/>
          <p:nvPr/>
        </p:nvSpPr>
        <p:spPr>
          <a:xfrm>
            <a:off x="5199726" y="4552851"/>
            <a:ext cx="6336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3週目：小額広告テストと振り返り</a:t>
            </a:r>
            <a:endParaRPr lang="ja-JP" sz="1850" dirty="0"/>
          </a:p>
        </p:txBody>
      </p:sp>
      <p:sp>
        <p:nvSpPr>
          <p:cNvPr id="15" name="Text 12"/>
          <p:cNvSpPr/>
          <p:nvPr/>
        </p:nvSpPr>
        <p:spPr>
          <a:xfrm>
            <a:off x="5199726" y="5037138"/>
            <a:ext cx="633674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予算：12,000円。効果測定し次の施策を決定します。</a:t>
            </a:r>
            <a:endParaRPr lang="ja-JP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11951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37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予算内訳と期間</a:t>
            </a:r>
            <a:endParaRPr lang="ja-JP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993628"/>
            <a:ext cx="1972915" cy="1744762"/>
          </a:xfrm>
          <a:prstGeom prst="roundRect">
            <a:avLst>
              <a:gd name="adj" fmla="val 1625"/>
            </a:avLst>
          </a:prstGeom>
          <a:solidFill>
            <a:srgbClr val="464342"/>
          </a:solidFill>
          <a:ln w="25399">
            <a:solidFill>
              <a:srgbClr val="504D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5881" y="3208040"/>
            <a:ext cx="154410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合計期間</a:t>
            </a:r>
            <a:endParaRPr lang="zh-CN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3616722"/>
            <a:ext cx="154410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3週間</a:t>
            </a:r>
            <a:endParaRPr lang="zh-CN" sz="1450" dirty="0"/>
          </a:p>
        </p:txBody>
      </p:sp>
      <p:sp>
        <p:nvSpPr>
          <p:cNvPr id="7" name="Shape 4"/>
          <p:cNvSpPr/>
          <p:nvPr/>
        </p:nvSpPr>
        <p:spPr>
          <a:xfrm>
            <a:off x="2823397" y="2993628"/>
            <a:ext cx="1972915" cy="1744762"/>
          </a:xfrm>
          <a:prstGeom prst="roundRect">
            <a:avLst>
              <a:gd name="adj" fmla="val 1625"/>
            </a:avLst>
          </a:prstGeom>
          <a:solidFill>
            <a:srgbClr val="464342"/>
          </a:solidFill>
          <a:ln w="25399">
            <a:solidFill>
              <a:srgbClr val="504D4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037804" y="3208040"/>
            <a:ext cx="154410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合計予算</a:t>
            </a:r>
            <a:endParaRPr lang="zh-CN" sz="1850" dirty="0"/>
          </a:p>
        </p:txBody>
      </p:sp>
      <p:sp>
        <p:nvSpPr>
          <p:cNvPr id="9" name="Text 6"/>
          <p:cNvSpPr/>
          <p:nvPr/>
        </p:nvSpPr>
        <p:spPr>
          <a:xfrm>
            <a:off x="3037804" y="3616722"/>
            <a:ext cx="154410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30,000円</a:t>
            </a:r>
            <a:endParaRPr lang="zh-CN" sz="1450" dirty="0"/>
          </a:p>
        </p:txBody>
      </p:sp>
      <p:sp>
        <p:nvSpPr>
          <p:cNvPr id="10" name="Shape 7"/>
          <p:cNvSpPr/>
          <p:nvPr/>
        </p:nvSpPr>
        <p:spPr>
          <a:xfrm>
            <a:off x="4985320" y="2993628"/>
            <a:ext cx="1972915" cy="1744762"/>
          </a:xfrm>
          <a:prstGeom prst="roundRect">
            <a:avLst>
              <a:gd name="adj" fmla="val 1625"/>
            </a:avLst>
          </a:prstGeom>
          <a:solidFill>
            <a:srgbClr val="464342"/>
          </a:solidFill>
          <a:ln w="25399">
            <a:solidFill>
              <a:srgbClr val="504D4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99726" y="3208040"/>
            <a:ext cx="154410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内訳</a:t>
            </a:r>
            <a:endParaRPr lang="zh-CN" sz="1850" dirty="0"/>
          </a:p>
        </p:txBody>
      </p:sp>
      <p:sp>
        <p:nvSpPr>
          <p:cNvPr id="12" name="Text 9"/>
          <p:cNvSpPr/>
          <p:nvPr/>
        </p:nvSpPr>
        <p:spPr>
          <a:xfrm>
            <a:off x="5199726" y="3616722"/>
            <a:ext cx="154410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1週目 10,000円 / 2週目 8,000円 / 3週目 12,000円</a:t>
            </a:r>
            <a:endParaRPr lang="zh-CN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1737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ja-JP" altLang="en-US" sz="37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成功判定と注意点</a:t>
            </a:r>
            <a:endParaRPr lang="ja-JP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850158"/>
            <a:ext cx="5203794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月120件に到達すること</a:t>
            </a:r>
            <a:endParaRPr lang="ja-JP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現状より20件増加すること</a:t>
            </a:r>
            <a:endParaRPr lang="ja-JP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予算30,000円以内で実施すること</a:t>
            </a:r>
            <a:endParaRPr lang="ja-JP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4102199"/>
            <a:ext cx="5203794" cy="736997"/>
          </a:xfrm>
          <a:prstGeom prst="roundRect">
            <a:avLst>
              <a:gd name="adj" fmla="val 3847"/>
            </a:avLst>
          </a:prstGeom>
          <a:solidFill>
            <a:srgbClr val="54392B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376241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4319488"/>
            <a:ext cx="50101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ja-JP" altLang="en-US" sz="14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注意：すべて架空の検証用数値</a:t>
            </a:r>
            <a:endParaRPr lang="ja-JP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776" y="2004120"/>
            <a:ext cx="5203794" cy="29488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32776" y="5165626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ja-JP" alt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商品名はSample01。数値・商品名・「すべて架空の検証用数値」は変更していません。</a:t>
            </a:r>
            <a:endParaRPr lang="ja-JP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2026-10-13T14:41:38Z</dcterms:created>
  <dcterms:modified xsi:type="dcterms:W3CDTF">2026-10-13T14:41:38Z</dcterms:modified>
</cp:coreProperties>
</file>