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76a5aa47d5b465f" /><Relationship Type="http://schemas.openxmlformats.org/officeDocument/2006/relationships/extended-properties" Target="/docProps/app.xml" Id="Rcd418134e2104111" /><Relationship Type="http://schemas.openxmlformats.org/officeDocument/2006/relationships/officeDocument" Target="/ppt/presentation.xml" Id="R851f34ceab854cd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e5e52f05e354d8f"/>
  </p:sldMasterIdLst>
  <p:notesMasterIdLst>
    <p:notesMasterId xmlns:r="http://schemas.openxmlformats.org/officeDocument/2006/relationships" r:id="R3731173c46ce4276"/>
  </p:notesMasterIdLst>
  <p:sldIdLst>
    <p:sldId xmlns:r="http://schemas.openxmlformats.org/officeDocument/2006/relationships" id="256" r:id="R83bf1a24f0a44d3a"/>
    <p:sldId xmlns:r="http://schemas.openxmlformats.org/officeDocument/2006/relationships" id="257" r:id="Rf2ef77534c50412b"/>
    <p:sldId xmlns:r="http://schemas.openxmlformats.org/officeDocument/2006/relationships" id="258" r:id="R84430873264b46e9"/>
    <p:sldId xmlns:r="http://schemas.openxmlformats.org/officeDocument/2006/relationships" id="259" r:id="R3ac957771f164677"/>
    <p:sldId xmlns:r="http://schemas.openxmlformats.org/officeDocument/2006/relationships" id="260" r:id="R9cdc708e93f94be6"/>
    <p:sldId xmlns:r="http://schemas.openxmlformats.org/officeDocument/2006/relationships" id="261" r:id="R751256026192482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e6887dd6f044f28" /><Relationship Type="http://schemas.openxmlformats.org/officeDocument/2006/relationships/slideMaster" Target="/ppt/slideMasters/slideMaster1.xml" Id="R4e5e52f05e354d8f" /><Relationship Type="http://schemas.openxmlformats.org/officeDocument/2006/relationships/notesMaster" Target="/ppt/notesMasters/notesMaster1.xml" Id="R3731173c46ce4276" /><Relationship Type="http://schemas.openxmlformats.org/officeDocument/2006/relationships/presProps" Target="/ppt/presProps.xml" Id="Rb231fcd3be9e45f3" /><Relationship Type="http://schemas.openxmlformats.org/officeDocument/2006/relationships/tableStyles" Target="/ppt/tableStyles.xml" Id="R88d074de2aaa4650" /><Relationship Type="http://schemas.openxmlformats.org/officeDocument/2006/relationships/slide" Target="/ppt/slides/slide1.xml" Id="R83bf1a24f0a44d3a" /><Relationship Type="http://schemas.openxmlformats.org/officeDocument/2006/relationships/slide" Target="/ppt/slides/slide2.xml" Id="Rf2ef77534c50412b" /><Relationship Type="http://schemas.openxmlformats.org/officeDocument/2006/relationships/slide" Target="/ppt/slides/slide3.xml" Id="R84430873264b46e9" /><Relationship Type="http://schemas.openxmlformats.org/officeDocument/2006/relationships/slide" Target="/ppt/slides/slide4.xml" Id="R3ac957771f164677" /><Relationship Type="http://schemas.openxmlformats.org/officeDocument/2006/relationships/slide" Target="/ppt/slides/slide5.xml" Id="R9cdc708e93f94be6" /><Relationship Type="http://schemas.openxmlformats.org/officeDocument/2006/relationships/slide" Target="/ppt/slides/slide6.xml" Id="R751256026192482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f158577a94b43c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0a46cd4e62c4301" /><Relationship Type="http://schemas.openxmlformats.org/officeDocument/2006/relationships/notesMaster" Target="/ppt/notesMasters/notesMaster1.xml" Id="R22c3d344490d492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93cb681ced44359" /><Relationship Type="http://schemas.openxmlformats.org/officeDocument/2006/relationships/notesMaster" Target="/ppt/notesMasters/notesMaster1.xml" Id="Rbc41c71df7e44ba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1d22418f1a141b3" /><Relationship Type="http://schemas.openxmlformats.org/officeDocument/2006/relationships/notesMaster" Target="/ppt/notesMasters/notesMaster1.xml" Id="R8d13f32b7db4481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db009c8b0ed4cb2" /><Relationship Type="http://schemas.openxmlformats.org/officeDocument/2006/relationships/notesMaster" Target="/ppt/notesMasters/notesMaster1.xml" Id="R4b93218c6249444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cd0b3b783be44d7" /><Relationship Type="http://schemas.openxmlformats.org/officeDocument/2006/relationships/notesMaster" Target="/ppt/notesMasters/notesMaster1.xml" Id="Reb798d68507e49d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0ba23fc39c8453d" /><Relationship Type="http://schemas.openxmlformats.org/officeDocument/2006/relationships/notesMaster" Target="/ppt/notesMasters/notesMaster1.xml" Id="R974417450deb47b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c2459952759411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e0403e0b2d2422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16788ad09cd41e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0f6853a75014daa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63b272bc5f54347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d40e0cd4c844b4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89A1A2E-CA0B-49CC-B9AA-C093FB4B4E0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8B711CD-33CE-406B-8F76-7C6705E8432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A3C3E03A-C0E1-411D-A19A-FEC4DF69100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4ED7941-3C35-4960-A4DF-C79FF19B067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905952F-268C-4765-BB49-937468BE292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1A0CE3C-8801-443F-A93F-141530AE2B2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101F20C-2BAE-48E3-B839-3D99EE494BC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1B928198-CD1D-48FE-A6FE-7A3C832790B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27AB281-B7EA-44C3-B184-6CB0C260829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D44E393-B8BF-40DA-9738-A91AF777F09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e08470c90b94fe5" /><Relationship Type="http://schemas.openxmlformats.org/officeDocument/2006/relationships/slideLayout" Target="/ppt/slideLayouts/slideLayout1.xml" Id="Rae916d3dd1b3460b" /><Relationship Type="http://schemas.openxmlformats.org/officeDocument/2006/relationships/slideLayout" Target="/ppt/slideLayouts/slideLayout2.xml" Id="R75ac42db6e6c4361" /><Relationship Type="http://schemas.openxmlformats.org/officeDocument/2006/relationships/slideLayout" Target="/ppt/slideLayouts/slideLayout3.xml" Id="Rb9b02caf938b4aa6" /><Relationship Type="http://schemas.openxmlformats.org/officeDocument/2006/relationships/slideLayout" Target="/ppt/slideLayouts/slideLayout4.xml" Id="R131eafd815f0432f" /><Relationship Type="http://schemas.openxmlformats.org/officeDocument/2006/relationships/slideLayout" Target="/ppt/slideLayouts/slideLayout5.xml" Id="R33ac3a4879534cc1" /><Relationship Type="http://schemas.openxmlformats.org/officeDocument/2006/relationships/slideLayout" Target="/ppt/slideLayouts/slideLayout6.xml" Id="R970f413507cc444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e916d3dd1b3460b"/>
    <p:sldLayoutId xmlns:r="http://schemas.openxmlformats.org/officeDocument/2006/relationships" id="2147483650" r:id="R75ac42db6e6c4361"/>
    <p:sldLayoutId xmlns:r="http://schemas.openxmlformats.org/officeDocument/2006/relationships" id="2147483651" r:id="Rb9b02caf938b4aa6"/>
    <p:sldLayoutId xmlns:r="http://schemas.openxmlformats.org/officeDocument/2006/relationships" id="2147483652" r:id="R131eafd815f0432f"/>
    <p:sldLayoutId xmlns:r="http://schemas.openxmlformats.org/officeDocument/2006/relationships" id="2147483653" r:id="R33ac3a4879534cc1"/>
    <p:sldLayoutId xmlns:r="http://schemas.openxmlformats.org/officeDocument/2006/relationships" id="2147483654" r:id="R970f413507cc444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6662c2c37e04044" /><Relationship Type="http://schemas.openxmlformats.org/officeDocument/2006/relationships/notesSlide" Target="/ppt/notesSlides/notesSlide1.xml" Id="R08f0a7ca444d453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433e59f8baa4667" /><Relationship Type="http://schemas.openxmlformats.org/officeDocument/2006/relationships/notesSlide" Target="/ppt/notesSlides/notesSlide2.xml" Id="R6b0789b23f084bb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93b8131eecb4487" /><Relationship Type="http://schemas.openxmlformats.org/officeDocument/2006/relationships/notesSlide" Target="/ppt/notesSlides/notesSlide3.xml" Id="R5ea5f048836b4c0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cc0dc61f5634ffd" /><Relationship Type="http://schemas.openxmlformats.org/officeDocument/2006/relationships/notesSlide" Target="/ppt/notesSlides/notesSlide4.xml" Id="R002d2ccc6b23483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4430f415de743ea" /><Relationship Type="http://schemas.openxmlformats.org/officeDocument/2006/relationships/notesSlide" Target="/ppt/notesSlides/notesSlide5.xml" Id="Rd7f15659ad7b4b6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ff505e20eca4729" /><Relationship Type="http://schemas.openxmlformats.org/officeDocument/2006/relationships/notesSlide" Target="/ppt/notesSlides/notesSlide6.xml" Id="Rf7c8ae2834334fb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D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378314-9A40-4974-A39E-E18D8EA11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009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CF263D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CF263D"/>
                </a:solidFill>
                <a:latin typeface="Yu Gothic"/>
                <a:ea typeface="Yu Gothic"/>
                <a:cs typeface="Yu Gothic"/>
              </a:defRPr>
            </a:pPr>
            <a:r>
              <a:rPr sz="1650" b="1">
                <a:solidFill>
                  <a:srgbClr val="CF263D"/>
                </a:solidFill>
                <a:latin typeface="Yu Gothic"/>
                <a:ea typeface="Yu Gothic"/>
                <a:cs typeface="Yu Gothic"/>
              </a:rPr>
              <a:t>編集部による修正版の見本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BC29BE-1764-4741-A840-C4097F362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6680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242321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42321"/>
                </a:solidFill>
                <a:latin typeface="Yu Gothic"/>
                <a:ea typeface="Yu Gothic"/>
                <a:cs typeface="Yu Gothic"/>
              </a:defRPr>
            </a:pPr>
            <a:r>
              <a:rPr sz="3300" b="1">
                <a:solidFill>
                  <a:srgbClr val="242321"/>
                </a:solidFill>
                <a:latin typeface="Yu Gothic"/>
                <a:ea typeface="Yu Gothic"/>
                <a:cs typeface="Yu Gothic"/>
              </a:rPr>
              <a:t>Sample01｜3週間の小規模EC施策案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6491C2-EC2B-4536-B24E-30C0B29F1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857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68655F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68655F"/>
                </a:solidFill>
                <a:latin typeface="Yu Gothic"/>
                <a:ea typeface="Yu Gothic"/>
                <a:cs typeface="Yu Gothic"/>
              </a:defRPr>
            </a:pPr>
            <a:r>
              <a:rPr sz="1500" b="0">
                <a:solidFill>
                  <a:srgbClr val="68655F"/>
                </a:solidFill>
                <a:latin typeface="Yu Gothic"/>
                <a:ea typeface="Yu Gothic"/>
                <a:cs typeface="Yu Gothic"/>
              </a:rPr>
              <a:t>すべて架空の検証用数値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950370-2613-4F37-A997-878528BEB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191250"/>
            <a:ext cx="114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68655F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68655F"/>
                </a:solidFill>
                <a:latin typeface="Yu Gothic"/>
                <a:ea typeface="Yu Gothic"/>
                <a:cs typeface="Yu Gothic"/>
              </a:defRPr>
            </a:pPr>
            <a:r>
              <a:rPr sz="1500" b="0">
                <a:solidFill>
                  <a:srgbClr val="68655F"/>
                </a:solidFill>
                <a:latin typeface="Yu Gothic"/>
                <a:ea typeface="Yu Gothic"/>
                <a:cs typeface="Yu Gothic"/>
              </a:rPr>
              <a:t>01 / 06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679468-D2F8-44D3-BA12-BCF4ED3F5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10763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0">
                <a:solidFill>
                  <a:srgbClr val="242321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3000" b="0">
                <a:solidFill>
                  <a:srgbClr val="242321"/>
                </a:solidFill>
                <a:latin typeface="Yu Gothic"/>
                <a:ea typeface="Yu Gothic"/>
                <a:cs typeface="Yu Gothic"/>
              </a:defRPr>
            </a:pPr>
            <a:r>
              <a:rPr sz="3000" b="0">
                <a:solidFill>
                  <a:srgbClr val="242321"/>
                </a:solidFill>
                <a:latin typeface="Yu Gothic"/>
                <a:ea typeface="Yu Gothic"/>
                <a:cs typeface="Yu Gothic"/>
              </a:rPr>
              <a:t>月間注文数を100件から120件へ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381259-F8ED-4DFA-8208-6475EBD8F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76625"/>
            <a:ext cx="3429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68655F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8655F"/>
                </a:solidFill>
                <a:latin typeface="Yu Gothic"/>
                <a:ea typeface="Yu Gothic"/>
                <a:cs typeface="Yu Gothic"/>
              </a:defRPr>
            </a:pPr>
            <a:r>
              <a:rPr sz="1875" b="0">
                <a:solidFill>
                  <a:srgbClr val="68655F"/>
                </a:solidFill>
                <a:latin typeface="Yu Gothic"/>
                <a:ea typeface="Yu Gothic"/>
                <a:cs typeface="Yu Gothic"/>
              </a:rPr>
              <a:t>月間注文数の目標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F85EC0-8159-4CA2-B5B9-2EA43CA17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0"/>
            <a:ext cx="4191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800" b="1">
                <a:solidFill>
                  <a:srgbClr val="CF263D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4800" b="1">
                <a:solidFill>
                  <a:srgbClr val="CF263D"/>
                </a:solidFill>
                <a:latin typeface="Yu Gothic"/>
                <a:ea typeface="Yu Gothic"/>
                <a:cs typeface="Yu Gothic"/>
              </a:defRPr>
            </a:pPr>
            <a:r>
              <a:rPr sz="4800" b="1">
                <a:solidFill>
                  <a:srgbClr val="CF263D"/>
                </a:solidFill>
                <a:latin typeface="Yu Gothic"/>
                <a:ea typeface="Yu Gothic"/>
                <a:cs typeface="Yu Gothic"/>
              </a:rPr>
              <a:t>120 件／月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8C43A5-D1F8-499D-8D09-6E522E042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3476625"/>
            <a:ext cx="4762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68655F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8655F"/>
                </a:solidFill>
                <a:latin typeface="Yu Gothic"/>
                <a:ea typeface="Yu Gothic"/>
                <a:cs typeface="Yu Gothic"/>
              </a:defRPr>
            </a:pPr>
            <a:r>
              <a:rPr sz="1875" b="0">
                <a:solidFill>
                  <a:srgbClr val="68655F"/>
                </a:solidFill>
                <a:latin typeface="Yu Gothic"/>
                <a:ea typeface="Yu Gothic"/>
                <a:cs typeface="Yu Gothic"/>
              </a:rPr>
              <a:t>施策の期間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7769FA-1B3C-4976-8A23-8D43BA809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000500"/>
            <a:ext cx="4762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242321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242321"/>
                </a:solidFill>
                <a:latin typeface="Yu Gothic"/>
                <a:ea typeface="Yu Gothic"/>
                <a:cs typeface="Yu Gothic"/>
              </a:defRPr>
            </a:pPr>
            <a:r>
              <a:rPr sz="3600" b="1">
                <a:solidFill>
                  <a:srgbClr val="242321"/>
                </a:solidFill>
                <a:latin typeface="Yu Gothic"/>
                <a:ea typeface="Yu Gothic"/>
                <a:cs typeface="Yu Gothic"/>
              </a:rPr>
              <a:t>3 週間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FFD316-A371-4B64-847D-D50CFD70C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953000"/>
            <a:ext cx="5238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242321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242321"/>
                </a:solidFill>
                <a:latin typeface="Yu Gothic"/>
                <a:ea typeface="Yu Gothic"/>
                <a:cs typeface="Yu Gothic"/>
              </a:defRPr>
            </a:pPr>
            <a:r>
              <a:rPr sz="2400" b="0">
                <a:solidFill>
                  <a:srgbClr val="242321"/>
                </a:solidFill>
                <a:latin typeface="Yu Gothic"/>
                <a:ea typeface="Yu Gothic"/>
                <a:cs typeface="Yu Gothic"/>
              </a:rPr>
              <a:t>予算 30,000 円</a:t>
            </a:r>
          </a:p>
        </p:txBody>
      </p:sp>
    </p:spTree>
    <p:extLst>
      <p:ext uri="{BB962C8B-B14F-4D97-AF65-F5344CB8AC3E}">
        <p14:creationId xmlns:p14="http://schemas.microsoft.com/office/powerpoint/2010/main" val="146348701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D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012DAA-F860-4027-8A0D-2B43742DC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009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CF263D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CF263D"/>
                </a:solidFill>
                <a:latin typeface="Yu Gothic"/>
                <a:ea typeface="Yu Gothic"/>
                <a:cs typeface="Yu Gothic"/>
              </a:defRPr>
            </a:pPr>
            <a:r>
              <a:rPr sz="1650" b="1">
                <a:solidFill>
                  <a:srgbClr val="CF263D"/>
                </a:solidFill>
                <a:latin typeface="Yu Gothic"/>
                <a:ea typeface="Yu Gothic"/>
                <a:cs typeface="Yu Gothic"/>
              </a:rPr>
              <a:t>編集部による修正版の見本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E9D44D-0999-4908-B168-51FBDA98E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6680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242321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42321"/>
                </a:solidFill>
                <a:latin typeface="Yu Gothic"/>
                <a:ea typeface="Yu Gothic"/>
                <a:cs typeface="Yu Gothic"/>
              </a:defRPr>
            </a:pPr>
            <a:r>
              <a:rPr sz="3300" b="1">
                <a:solidFill>
                  <a:srgbClr val="242321"/>
                </a:solidFill>
                <a:latin typeface="Yu Gothic"/>
                <a:ea typeface="Yu Gothic"/>
                <a:cs typeface="Yu Gothic"/>
              </a:rPr>
              <a:t>現状と目標｜増加目標は20件／月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B2BD63-9F32-4847-8E97-6521774F2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857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68655F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68655F"/>
                </a:solidFill>
                <a:latin typeface="Yu Gothic"/>
                <a:ea typeface="Yu Gothic"/>
                <a:cs typeface="Yu Gothic"/>
              </a:defRPr>
            </a:pPr>
            <a:r>
              <a:rPr sz="1500" b="0">
                <a:solidFill>
                  <a:srgbClr val="68655F"/>
                </a:solidFill>
                <a:latin typeface="Yu Gothic"/>
                <a:ea typeface="Yu Gothic"/>
                <a:cs typeface="Yu Gothic"/>
              </a:rPr>
              <a:t>すべて架空の検証用数値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A7FF5A-E642-4DB0-B585-6B13E0568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191250"/>
            <a:ext cx="114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68655F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68655F"/>
                </a:solidFill>
                <a:latin typeface="Yu Gothic"/>
                <a:ea typeface="Yu Gothic"/>
                <a:cs typeface="Yu Gothic"/>
              </a:defRPr>
            </a:pPr>
            <a:r>
              <a:rPr sz="1500" b="0">
                <a:solidFill>
                  <a:srgbClr val="68655F"/>
                </a:solidFill>
                <a:latin typeface="Yu Gothic"/>
                <a:ea typeface="Yu Gothic"/>
                <a:cs typeface="Yu Gothic"/>
              </a:rPr>
              <a:t>02 / 06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E3E788-6AC4-4A1C-96F3-8A9B11D19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68655F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68655F"/>
                </a:solidFill>
                <a:latin typeface="Yu Gothic"/>
                <a:ea typeface="Yu Gothic"/>
                <a:cs typeface="Yu Gothic"/>
              </a:defRPr>
            </a:pPr>
            <a:r>
              <a:rPr sz="2100" b="0">
                <a:solidFill>
                  <a:srgbClr val="68655F"/>
                </a:solidFill>
                <a:latin typeface="Yu Gothic"/>
                <a:ea typeface="Yu Gothic"/>
                <a:cs typeface="Yu Gothic"/>
              </a:rPr>
              <a:t>現状（元資料の値）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DEE3EB-A0FE-40DC-858A-2E77B41B7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43200"/>
            <a:ext cx="4953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350" b="1">
                <a:solidFill>
                  <a:srgbClr val="242321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4350" b="1">
                <a:solidFill>
                  <a:srgbClr val="242321"/>
                </a:solidFill>
                <a:latin typeface="Yu Gothic"/>
                <a:ea typeface="Yu Gothic"/>
                <a:cs typeface="Yu Gothic"/>
              </a:defRPr>
            </a:pPr>
            <a:r>
              <a:rPr sz="4350" b="1">
                <a:solidFill>
                  <a:srgbClr val="242321"/>
                </a:solidFill>
                <a:latin typeface="Yu Gothic"/>
                <a:ea typeface="Yu Gothic"/>
                <a:cs typeface="Yu Gothic"/>
              </a:rPr>
              <a:t>100 件／月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2588D9-2488-4A3F-98EE-159FE87DE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2238375"/>
            <a:ext cx="4000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CF263D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CF263D"/>
                </a:solidFill>
                <a:latin typeface="Yu Gothic"/>
                <a:ea typeface="Yu Gothic"/>
                <a:cs typeface="Yu Gothic"/>
              </a:defRPr>
            </a:pPr>
            <a:r>
              <a:rPr sz="2100" b="0">
                <a:solidFill>
                  <a:srgbClr val="CF263D"/>
                </a:solidFill>
                <a:latin typeface="Yu Gothic"/>
                <a:ea typeface="Yu Gothic"/>
                <a:cs typeface="Yu Gothic"/>
              </a:rPr>
              <a:t>目標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ECB928-42F0-4CDB-9FFF-4841F86EF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2743200"/>
            <a:ext cx="4572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350" b="1">
                <a:solidFill>
                  <a:srgbClr val="CF263D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4350" b="1">
                <a:solidFill>
                  <a:srgbClr val="CF263D"/>
                </a:solidFill>
                <a:latin typeface="Yu Gothic"/>
                <a:ea typeface="Yu Gothic"/>
                <a:cs typeface="Yu Gothic"/>
              </a:defRPr>
            </a:pPr>
            <a:r>
              <a:rPr sz="4350" b="1">
                <a:solidFill>
                  <a:srgbClr val="CF263D"/>
                </a:solidFill>
                <a:latin typeface="Yu Gothic"/>
                <a:ea typeface="Yu Gothic"/>
                <a:cs typeface="Yu Gothic"/>
              </a:rPr>
              <a:t>120 件／月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A3F50E-9653-4333-83E4-3A104AEB3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67175"/>
            <a:ext cx="857250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2321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18961B-A351-4B2F-8AF0-584A213AC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4067175"/>
            <a:ext cx="171450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263D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29F517-FED8-4138-B122-EA9302162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191000"/>
            <a:ext cx="7905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  <a:latin typeface="Yu Gothic"/>
                <a:ea typeface="Yu Gothic"/>
                <a:cs typeface="Yu Gothic"/>
              </a:defRPr>
            </a:pPr>
            <a:r>
              <a:rPr sz="1875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現状 100件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CF6E62-A0BB-4671-84C5-882495112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67825" y="419100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  <a:latin typeface="Yu Gothic"/>
                <a:ea typeface="Yu Gothic"/>
                <a:cs typeface="Yu Gothic"/>
              </a:defRPr>
            </a:pPr>
            <a:r>
              <a:rPr sz="1875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＋20件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693157-CF72-4990-AD3D-83DF4F79F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05400"/>
            <a:ext cx="1076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CF263D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CF263D"/>
                </a:solidFill>
                <a:latin typeface="Yu Gothic"/>
                <a:ea typeface="Yu Gothic"/>
                <a:cs typeface="Yu Gothic"/>
              </a:defRPr>
            </a:pPr>
            <a:r>
              <a:rPr sz="2550" b="1">
                <a:solidFill>
                  <a:srgbClr val="CF263D"/>
                </a:solidFill>
                <a:latin typeface="Yu Gothic"/>
                <a:ea typeface="Yu Gothic"/>
                <a:cs typeface="Yu Gothic"/>
              </a:rPr>
              <a:t>120 − 100 ＝ 20 件／月</a:t>
            </a:r>
          </a:p>
        </p:txBody>
      </p:sp>
    </p:spTree>
    <p:extLst>
      <p:ext uri="{BB962C8B-B14F-4D97-AF65-F5344CB8AC3E}">
        <p14:creationId xmlns:p14="http://schemas.microsoft.com/office/powerpoint/2010/main" val="446997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D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FA6D50-42AB-4AED-8F81-4CCD40CF3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009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CF263D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CF263D"/>
                </a:solidFill>
                <a:latin typeface="Yu Gothic"/>
                <a:ea typeface="Yu Gothic"/>
                <a:cs typeface="Yu Gothic"/>
              </a:defRPr>
            </a:pPr>
            <a:r>
              <a:rPr sz="1650" b="1">
                <a:solidFill>
                  <a:srgbClr val="CF263D"/>
                </a:solidFill>
                <a:latin typeface="Yu Gothic"/>
                <a:ea typeface="Yu Gothic"/>
                <a:cs typeface="Yu Gothic"/>
              </a:rPr>
              <a:t>編集部による修正版の見本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BC7A01-E49F-485C-8FB5-0ACEADC2A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6680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242321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42321"/>
                </a:solidFill>
                <a:latin typeface="Yu Gothic"/>
                <a:ea typeface="Yu Gothic"/>
                <a:cs typeface="Yu Gothic"/>
              </a:defRPr>
            </a:pPr>
            <a:r>
              <a:rPr sz="3300" b="1">
                <a:solidFill>
                  <a:srgbClr val="242321"/>
                </a:solidFill>
                <a:latin typeface="Yu Gothic"/>
                <a:ea typeface="Yu Gothic"/>
                <a:cs typeface="Yu Gothic"/>
              </a:rPr>
              <a:t>週別施策と予算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4F18A2-BE74-4C0D-A095-A955F6808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857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68655F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68655F"/>
                </a:solidFill>
                <a:latin typeface="Yu Gothic"/>
                <a:ea typeface="Yu Gothic"/>
                <a:cs typeface="Yu Gothic"/>
              </a:defRPr>
            </a:pPr>
            <a:r>
              <a:rPr sz="1500" b="0">
                <a:solidFill>
                  <a:srgbClr val="68655F"/>
                </a:solidFill>
                <a:latin typeface="Yu Gothic"/>
                <a:ea typeface="Yu Gothic"/>
                <a:cs typeface="Yu Gothic"/>
              </a:rPr>
              <a:t>すべて架空の検証用数値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00EFC4-7BD3-4B95-81DE-A03109E6B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191250"/>
            <a:ext cx="114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68655F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68655F"/>
                </a:solidFill>
                <a:latin typeface="Yu Gothic"/>
                <a:ea typeface="Yu Gothic"/>
                <a:cs typeface="Yu Gothic"/>
              </a:defRPr>
            </a:pPr>
            <a:r>
              <a:rPr sz="1500" b="0">
                <a:solidFill>
                  <a:srgbClr val="68655F"/>
                </a:solidFill>
                <a:latin typeface="Yu Gothic"/>
                <a:ea typeface="Yu Gothic"/>
                <a:cs typeface="Yu Gothic"/>
              </a:rPr>
              <a:t>03 / 06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A99D67-8E7C-41C2-B601-C1CB9D074403}"/>
              </a:ext>
            </a:extLst>
          </p:cNvPr>
          <p:cNvGraphicFramePr/>
          <p:nvPr/>
        </p:nvGraphicFramePr>
        <p:xfrm>
          <a:off xmlns:a="http://schemas.openxmlformats.org/drawingml/2006/main" x="609600" y="2190750"/>
          <a:ext xmlns:a="http://schemas.openxmlformats.org/drawingml/2006/main" cx="10972800" cy="3238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524000"/>
                <a:gridCol w="6877050"/>
                <a:gridCol w="2571750"/>
              </a:tblGrid>
              <a:tr h="647700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Yu Gothic"/>
                          <a:ea typeface="Yu Gothic"/>
                          <a:cs typeface="Yu Gothic"/>
                        </a:rPr>
                        <a:t>期間</a:t>
                      </a:r>
                    </a:p>
                  </a:txBody>
                  <a:tcPr marL="91440" marR="91440" marT="45720" marB="45720">
                    <a:solidFill>
                      <a:srgbClr val="24232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Yu Gothic"/>
                          <a:ea typeface="Yu Gothic"/>
                          <a:cs typeface="Yu Gothic"/>
                        </a:rPr>
                        <a:t>施策</a:t>
                      </a:r>
                    </a:p>
                  </a:txBody>
                  <a:tcPr marL="91440" marR="91440" marT="45720" marB="45720">
                    <a:solidFill>
                      <a:srgbClr val="24232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Yu Gothic"/>
                          <a:ea typeface="Yu Gothic"/>
                          <a:cs typeface="Yu Gothic"/>
                        </a:rPr>
                        <a:t>予算</a:t>
                      </a:r>
                    </a:p>
                  </a:txBody>
                  <a:tcPr marL="91440" marR="91440" marT="45720" marB="45720">
                    <a:solidFill>
                      <a:srgbClr val="242321"/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242321"/>
                          </a:solidFill>
                          <a:latin typeface="Yu Gothic"/>
                          <a:ea typeface="Yu Gothic"/>
                          <a:cs typeface="Yu Gothic"/>
                        </a:rPr>
                        <a:t>1週目</a:t>
                      </a:r>
                    </a:p>
                  </a:txBody>
                  <a:tcPr marL="91440" marR="91440" marT="45720" marB="45720"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242321"/>
                          </a:solidFill>
                          <a:latin typeface="Yu Gothic"/>
                          <a:ea typeface="Yu Gothic"/>
                          <a:cs typeface="Yu Gothic"/>
                        </a:rPr>
                        <a:t>商品ページ改善</a:t>
                      </a:r>
                    </a:p>
                  </a:txBody>
                  <a:tcPr marL="91440" marR="91440" marT="45720" marB="45720"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242321"/>
                          </a:solidFill>
                          <a:latin typeface="Yu Gothic"/>
                          <a:ea typeface="Yu Gothic"/>
                          <a:cs typeface="Yu Gothic"/>
                        </a:rPr>
                        <a:t>10,000 円</a:t>
                      </a:r>
                    </a:p>
                  </a:txBody>
                  <a:tcPr marL="91440" marR="91440" marT="45720" marB="45720">
                    <a:solidFill>
                      <a:srgbClr val="FFFDF8"/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242321"/>
                          </a:solidFill>
                          <a:latin typeface="Yu Gothic"/>
                          <a:ea typeface="Yu Gothic"/>
                          <a:cs typeface="Yu Gothic"/>
                        </a:rPr>
                        <a:t>2週目</a:t>
                      </a:r>
                    </a:p>
                  </a:txBody>
                  <a:tcPr marL="91440" marR="91440" marT="45720" marB="45720"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242321"/>
                          </a:solidFill>
                          <a:latin typeface="Yu Gothic"/>
                          <a:ea typeface="Yu Gothic"/>
                          <a:cs typeface="Yu Gothic"/>
                        </a:rPr>
                        <a:t>カゴ落ちフォロー</a:t>
                      </a:r>
                    </a:p>
                  </a:txBody>
                  <a:tcPr marL="91440" marR="91440" marT="45720" marB="45720"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242321"/>
                          </a:solidFill>
                          <a:latin typeface="Yu Gothic"/>
                          <a:ea typeface="Yu Gothic"/>
                          <a:cs typeface="Yu Gothic"/>
                        </a:rPr>
                        <a:t>8,000 円</a:t>
                      </a:r>
                    </a:p>
                  </a:txBody>
                  <a:tcPr marL="91440" marR="91440" marT="45720" marB="45720">
                    <a:solidFill>
                      <a:srgbClr val="FFFDF8"/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242321"/>
                          </a:solidFill>
                          <a:latin typeface="Yu Gothic"/>
                          <a:ea typeface="Yu Gothic"/>
                          <a:cs typeface="Yu Gothic"/>
                        </a:rPr>
                        <a:t>3週目</a:t>
                      </a:r>
                    </a:p>
                  </a:txBody>
                  <a:tcPr marL="91440" marR="91440" marT="45720" marB="45720"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242321"/>
                          </a:solidFill>
                          <a:latin typeface="Yu Gothic"/>
                          <a:ea typeface="Yu Gothic"/>
                          <a:cs typeface="Yu Gothic"/>
                        </a:rPr>
                        <a:t>小額広告テストと振り返り</a:t>
                      </a:r>
                    </a:p>
                  </a:txBody>
                  <a:tcPr marL="91440" marR="91440" marT="45720" marB="45720"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242321"/>
                          </a:solidFill>
                          <a:latin typeface="Yu Gothic"/>
                          <a:ea typeface="Yu Gothic"/>
                          <a:cs typeface="Yu Gothic"/>
                        </a:rPr>
                        <a:t>12,000 円</a:t>
                      </a:r>
                    </a:p>
                  </a:txBody>
                  <a:tcPr marL="91440" marR="91440" marT="45720" marB="45720">
                    <a:solidFill>
                      <a:srgbClr val="FFFDF8"/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242321"/>
                          </a:solidFill>
                          <a:latin typeface="Yu Gothic"/>
                          <a:ea typeface="Yu Gothic"/>
                          <a:cs typeface="Yu Gothic"/>
                        </a:rPr>
                        <a:t>合計</a:t>
                      </a:r>
                    </a:p>
                  </a:txBody>
                  <a:tcPr marL="91440" marR="91440" marT="45720" marB="45720"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242321"/>
                          </a:solidFill>
                          <a:latin typeface="Yu Gothic"/>
                          <a:ea typeface="Yu Gothic"/>
                          <a:cs typeface="Yu Gothic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242321"/>
                          </a:solidFill>
                          <a:latin typeface="Yu Gothic"/>
                          <a:ea typeface="Yu Gothic"/>
                          <a:cs typeface="Yu Gothic"/>
                        </a:rPr>
                        <a:t>30,000 円</a:t>
                      </a:r>
                    </a:p>
                  </a:txBody>
                  <a:tcPr marL="91440" marR="91440" marT="45720" marB="45720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344779-64CD-4F38-AF76-181FC6D8F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91175"/>
            <a:ext cx="10906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CF263D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CF263D"/>
                </a:solidFill>
                <a:latin typeface="Yu Gothic"/>
                <a:ea typeface="Yu Gothic"/>
                <a:cs typeface="Yu Gothic"/>
              </a:defRPr>
            </a:pPr>
            <a:r>
              <a:rPr sz="2100" b="1">
                <a:solidFill>
                  <a:srgbClr val="CF263D"/>
                </a:solidFill>
                <a:latin typeface="Yu Gothic"/>
                <a:ea typeface="Yu Gothic"/>
                <a:cs typeface="Yu Gothic"/>
              </a:rPr>
              <a:t>10,000 ＋ 8,000 ＋ 12,000 ＝ 30,000 円</a:t>
            </a:r>
          </a:p>
        </p:txBody>
      </p:sp>
    </p:spTree>
    <p:extLst>
      <p:ext uri="{BB962C8B-B14F-4D97-AF65-F5344CB8AC3E}">
        <p14:creationId xmlns:p14="http://schemas.microsoft.com/office/powerpoint/2010/main" val="91522733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D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0342BD-4254-4538-AD70-D632778A7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009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CF263D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CF263D"/>
                </a:solidFill>
                <a:latin typeface="Yu Gothic"/>
                <a:ea typeface="Yu Gothic"/>
                <a:cs typeface="Yu Gothic"/>
              </a:defRPr>
            </a:pPr>
            <a:r>
              <a:rPr sz="1650" b="1">
                <a:solidFill>
                  <a:srgbClr val="CF263D"/>
                </a:solidFill>
                <a:latin typeface="Yu Gothic"/>
                <a:ea typeface="Yu Gothic"/>
                <a:cs typeface="Yu Gothic"/>
              </a:rPr>
              <a:t>編集部による修正版の見本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D5EC27-9270-4058-BA37-6A8833FF0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6680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242321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42321"/>
                </a:solidFill>
                <a:latin typeface="Yu Gothic"/>
                <a:ea typeface="Yu Gothic"/>
                <a:cs typeface="Yu Gothic"/>
              </a:defRPr>
            </a:pPr>
            <a:r>
              <a:rPr sz="3300" b="1">
                <a:solidFill>
                  <a:srgbClr val="242321"/>
                </a:solidFill>
                <a:latin typeface="Yu Gothic"/>
                <a:ea typeface="Yu Gothic"/>
                <a:cs typeface="Yu Gothic"/>
              </a:rPr>
              <a:t>目標売上の参考値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FF08A5-1B20-47FE-AE5E-AB17789B2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857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68655F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68655F"/>
                </a:solidFill>
                <a:latin typeface="Yu Gothic"/>
                <a:ea typeface="Yu Gothic"/>
                <a:cs typeface="Yu Gothic"/>
              </a:defRPr>
            </a:pPr>
            <a:r>
              <a:rPr sz="1500" b="0">
                <a:solidFill>
                  <a:srgbClr val="68655F"/>
                </a:solidFill>
                <a:latin typeface="Yu Gothic"/>
                <a:ea typeface="Yu Gothic"/>
                <a:cs typeface="Yu Gothic"/>
              </a:rPr>
              <a:t>すべて架空の検証用数値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A6DDEC-6B29-4E35-A886-CF1086DE7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191250"/>
            <a:ext cx="114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68655F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68655F"/>
                </a:solidFill>
                <a:latin typeface="Yu Gothic"/>
                <a:ea typeface="Yu Gothic"/>
                <a:cs typeface="Yu Gothic"/>
              </a:defRPr>
            </a:pPr>
            <a:r>
              <a:rPr sz="1500" b="0">
                <a:solidFill>
                  <a:srgbClr val="68655F"/>
                </a:solidFill>
                <a:latin typeface="Yu Gothic"/>
                <a:ea typeface="Yu Gothic"/>
                <a:cs typeface="Yu Gothic"/>
              </a:rPr>
              <a:t>04 / 06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B1E6BA-D31F-402E-AC80-FB5E5DC4F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750" b="1">
                <a:solidFill>
                  <a:srgbClr val="242321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3750" b="1">
                <a:solidFill>
                  <a:srgbClr val="242321"/>
                </a:solidFill>
                <a:latin typeface="Yu Gothic"/>
                <a:ea typeface="Yu Gothic"/>
                <a:cs typeface="Yu Gothic"/>
              </a:defRPr>
            </a:pPr>
            <a:r>
              <a:rPr sz="3750" b="1">
                <a:solidFill>
                  <a:srgbClr val="242321"/>
                </a:solidFill>
                <a:latin typeface="Yu Gothic"/>
                <a:ea typeface="Yu Gothic"/>
                <a:cs typeface="Yu Gothic"/>
              </a:rPr>
              <a:t>120 件／月 × 2,000 円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DDF59E-36EA-4EBB-9816-2758F2D89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861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800" b="1">
                <a:solidFill>
                  <a:srgbClr val="CF263D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4800" b="1">
                <a:solidFill>
                  <a:srgbClr val="CF263D"/>
                </a:solidFill>
                <a:latin typeface="Yu Gothic"/>
                <a:ea typeface="Yu Gothic"/>
                <a:cs typeface="Yu Gothic"/>
              </a:defRPr>
            </a:pPr>
            <a:r>
              <a:rPr sz="4800" b="1">
                <a:solidFill>
                  <a:srgbClr val="CF263D"/>
                </a:solidFill>
                <a:latin typeface="Yu Gothic"/>
                <a:ea typeface="Yu Gothic"/>
                <a:cs typeface="Yu Gothic"/>
              </a:rPr>
              <a:t>＝ 240,000 円／月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AC70EE-6DD6-4BEF-B29E-D01293CD1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14875"/>
            <a:ext cx="10763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68655F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68655F"/>
                </a:solidFill>
                <a:latin typeface="Yu Gothic"/>
                <a:ea typeface="Yu Gothic"/>
                <a:cs typeface="Yu Gothic"/>
              </a:defRPr>
            </a:pPr>
            <a:r>
              <a:rPr sz="2100" b="0">
                <a:solidFill>
                  <a:srgbClr val="68655F"/>
                </a:solidFill>
                <a:latin typeface="Yu Gothic"/>
                <a:ea typeface="Yu Gothic"/>
                <a:cs typeface="Yu Gothic"/>
              </a:rPr>
              <a:t>月間注文数の目標 × 元資料の平均単価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720591-77EA-4D31-8590-979D7C5CC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1095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242321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242321"/>
                </a:solidFill>
                <a:latin typeface="Yu Gothic"/>
                <a:ea typeface="Yu Gothic"/>
                <a:cs typeface="Yu Gothic"/>
              </a:defRPr>
            </a:pPr>
            <a:r>
              <a:rPr sz="1875" b="0">
                <a:solidFill>
                  <a:srgbClr val="242321"/>
                </a:solidFill>
                <a:latin typeface="Yu Gothic"/>
                <a:ea typeface="Yu Gothic"/>
                <a:cs typeface="Yu Gothic"/>
              </a:rPr>
              <a:t>参考売上です。利益や売上の確約を示すものではありません。</a:t>
            </a:r>
          </a:p>
        </p:txBody>
      </p:sp>
    </p:spTree>
    <p:extLst>
      <p:ext uri="{BB962C8B-B14F-4D97-AF65-F5344CB8AC3E}">
        <p14:creationId xmlns:p14="http://schemas.microsoft.com/office/powerpoint/2010/main" val="53049889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D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807D9C-9F85-4026-BCE6-01F4A65AF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009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CF263D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CF263D"/>
                </a:solidFill>
                <a:latin typeface="Yu Gothic"/>
                <a:ea typeface="Yu Gothic"/>
                <a:cs typeface="Yu Gothic"/>
              </a:defRPr>
            </a:pPr>
            <a:r>
              <a:rPr sz="1650" b="1">
                <a:solidFill>
                  <a:srgbClr val="CF263D"/>
                </a:solidFill>
                <a:latin typeface="Yu Gothic"/>
                <a:ea typeface="Yu Gothic"/>
                <a:cs typeface="Yu Gothic"/>
              </a:rPr>
              <a:t>編集部による修正版の見本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D6D2C8-A333-4A0B-BE43-8AC8C4888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6680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242321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42321"/>
                </a:solidFill>
                <a:latin typeface="Yu Gothic"/>
                <a:ea typeface="Yu Gothic"/>
                <a:cs typeface="Yu Gothic"/>
              </a:defRPr>
            </a:pPr>
            <a:r>
              <a:rPr sz="3300" b="1">
                <a:solidFill>
                  <a:srgbClr val="242321"/>
                </a:solidFill>
                <a:latin typeface="Yu Gothic"/>
                <a:ea typeface="Yu Gothic"/>
                <a:cs typeface="Yu Gothic"/>
              </a:rPr>
              <a:t>成功条件と測定期間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200EF3-0CAD-4D9A-987C-A54565DD4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857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68655F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68655F"/>
                </a:solidFill>
                <a:latin typeface="Yu Gothic"/>
                <a:ea typeface="Yu Gothic"/>
                <a:cs typeface="Yu Gothic"/>
              </a:defRPr>
            </a:pPr>
            <a:r>
              <a:rPr sz="1500" b="0">
                <a:solidFill>
                  <a:srgbClr val="68655F"/>
                </a:solidFill>
                <a:latin typeface="Yu Gothic"/>
                <a:ea typeface="Yu Gothic"/>
                <a:cs typeface="Yu Gothic"/>
              </a:rPr>
              <a:t>すべて架空の検証用数値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0AEC70-E36F-42BA-AA67-CDA1159E2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191250"/>
            <a:ext cx="114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68655F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68655F"/>
                </a:solidFill>
                <a:latin typeface="Yu Gothic"/>
                <a:ea typeface="Yu Gothic"/>
                <a:cs typeface="Yu Gothic"/>
              </a:defRPr>
            </a:pPr>
            <a:r>
              <a:rPr sz="1500" b="0">
                <a:solidFill>
                  <a:srgbClr val="68655F"/>
                </a:solidFill>
                <a:latin typeface="Yu Gothic"/>
                <a:ea typeface="Yu Gothic"/>
                <a:cs typeface="Yu Gothic"/>
              </a:rPr>
              <a:t>05 / 06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C6B506-D37A-4074-B152-248F433B9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05050"/>
            <a:ext cx="10810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242321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242321"/>
                </a:solidFill>
                <a:latin typeface="Yu Gothic"/>
                <a:ea typeface="Yu Gothic"/>
                <a:cs typeface="Yu Gothic"/>
              </a:defRPr>
            </a:pPr>
            <a:r>
              <a:rPr sz="2550" b="1">
                <a:solidFill>
                  <a:srgbClr val="242321"/>
                </a:solidFill>
                <a:latin typeface="Yu Gothic"/>
                <a:ea typeface="Yu Gothic"/>
                <a:cs typeface="Yu Gothic"/>
              </a:rPr>
              <a:t>月間注文数 120 件に到達したか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66CBB2-09C2-4033-908B-13F9334D6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05150"/>
            <a:ext cx="10810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242321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242321"/>
                </a:solidFill>
                <a:latin typeface="Yu Gothic"/>
                <a:ea typeface="Yu Gothic"/>
                <a:cs typeface="Yu Gothic"/>
              </a:defRPr>
            </a:pPr>
            <a:r>
              <a:rPr sz="2550" b="1">
                <a:solidFill>
                  <a:srgbClr val="242321"/>
                </a:solidFill>
                <a:latin typeface="Yu Gothic"/>
                <a:ea typeface="Yu Gothic"/>
                <a:cs typeface="Yu Gothic"/>
              </a:rPr>
              <a:t>現状より 20 件増えたか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32E728-5B39-4E19-9F67-C584CA516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0"/>
            <a:ext cx="10810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242321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242321"/>
                </a:solidFill>
                <a:latin typeface="Yu Gothic"/>
                <a:ea typeface="Yu Gothic"/>
                <a:cs typeface="Yu Gothic"/>
              </a:defRPr>
            </a:pPr>
            <a:r>
              <a:rPr sz="2550" b="1">
                <a:solidFill>
                  <a:srgbClr val="242321"/>
                </a:solidFill>
                <a:latin typeface="Yu Gothic"/>
                <a:ea typeface="Yu Gothic"/>
                <a:cs typeface="Yu Gothic"/>
              </a:rPr>
              <a:t>予算 30,000 円以内で実施できたか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A6CB8A-6AD6-4EE7-9CD0-A50FBD7C5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33950"/>
            <a:ext cx="10810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CF263D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CF263D"/>
                </a:solidFill>
                <a:latin typeface="Yu Gothic"/>
                <a:ea typeface="Yu Gothic"/>
                <a:cs typeface="Yu Gothic"/>
              </a:defRPr>
            </a:pPr>
            <a:r>
              <a:rPr sz="2100" b="0">
                <a:solidFill>
                  <a:srgbClr val="CF263D"/>
                </a:solidFill>
                <a:latin typeface="Yu Gothic"/>
                <a:ea typeface="Yu Gothic"/>
                <a:cs typeface="Yu Gothic"/>
              </a:rPr>
              <a:t>施策期間は3週間、注文数の指標は月単位。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7060F4-1AA0-41DD-8E4C-D8784DEE4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48300"/>
            <a:ext cx="10810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242321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242321"/>
                </a:solidFill>
                <a:latin typeface="Yu Gothic"/>
                <a:ea typeface="Yu Gothic"/>
                <a:cs typeface="Yu Gothic"/>
              </a:defRPr>
            </a:pPr>
            <a:r>
              <a:rPr sz="2100" b="0">
                <a:solidFill>
                  <a:srgbClr val="242321"/>
                </a:solidFill>
                <a:latin typeface="Yu Gothic"/>
                <a:ea typeface="Yu Gothic"/>
                <a:cs typeface="Yu Gothic"/>
              </a:rPr>
              <a:t>比較する注文数は同じ測定期間にそろえて確認します。</a:t>
            </a:r>
          </a:p>
        </p:txBody>
      </p:sp>
    </p:spTree>
    <p:extLst>
      <p:ext uri="{BB962C8B-B14F-4D97-AF65-F5344CB8AC3E}">
        <p14:creationId xmlns:p14="http://schemas.microsoft.com/office/powerpoint/2010/main" val="132948474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D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1D837A-96EA-46CD-901D-5A8805DBA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009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CF263D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CF263D"/>
                </a:solidFill>
                <a:latin typeface="Yu Gothic"/>
                <a:ea typeface="Yu Gothic"/>
                <a:cs typeface="Yu Gothic"/>
              </a:defRPr>
            </a:pPr>
            <a:r>
              <a:rPr sz="1650" b="1">
                <a:solidFill>
                  <a:srgbClr val="CF263D"/>
                </a:solidFill>
                <a:latin typeface="Yu Gothic"/>
                <a:ea typeface="Yu Gothic"/>
                <a:cs typeface="Yu Gothic"/>
              </a:rPr>
              <a:t>編集部による修正版の見本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E45597-6863-4271-84AE-790ECCB5D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6680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242321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42321"/>
                </a:solidFill>
                <a:latin typeface="Yu Gothic"/>
                <a:ea typeface="Yu Gothic"/>
                <a:cs typeface="Yu Gothic"/>
              </a:defRPr>
            </a:pPr>
            <a:r>
              <a:rPr sz="3300" b="1">
                <a:solidFill>
                  <a:srgbClr val="242321"/>
                </a:solidFill>
                <a:latin typeface="Yu Gothic"/>
                <a:ea typeface="Yu Gothic"/>
                <a:cs typeface="Yu Gothic"/>
              </a:rPr>
              <a:t>元資料と出力の照合チェック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7AAE9A-3EF4-48DF-8371-230370FF8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857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68655F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68655F"/>
                </a:solidFill>
                <a:latin typeface="Yu Gothic"/>
                <a:ea typeface="Yu Gothic"/>
                <a:cs typeface="Yu Gothic"/>
              </a:defRPr>
            </a:pPr>
            <a:r>
              <a:rPr sz="1500" b="0">
                <a:solidFill>
                  <a:srgbClr val="68655F"/>
                </a:solidFill>
                <a:latin typeface="Yu Gothic"/>
                <a:ea typeface="Yu Gothic"/>
                <a:cs typeface="Yu Gothic"/>
              </a:rPr>
              <a:t>すべて架空の検証用数値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9C561A-A6B7-4F2A-9BAC-778E76FA5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191250"/>
            <a:ext cx="114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68655F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68655F"/>
                </a:solidFill>
                <a:latin typeface="Yu Gothic"/>
                <a:ea typeface="Yu Gothic"/>
                <a:cs typeface="Yu Gothic"/>
              </a:defRPr>
            </a:pPr>
            <a:r>
              <a:rPr sz="1500" b="0">
                <a:solidFill>
                  <a:srgbClr val="68655F"/>
                </a:solidFill>
                <a:latin typeface="Yu Gothic"/>
                <a:ea typeface="Yu Gothic"/>
                <a:cs typeface="Yu Gothic"/>
              </a:rPr>
              <a:t>06 / 06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40B674-5024-4D3D-870C-6E85059A4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52650"/>
            <a:ext cx="228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CF263D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CF263D"/>
                </a:solidFill>
                <a:latin typeface="Yu Gothic"/>
                <a:ea typeface="Yu Gothic"/>
                <a:cs typeface="Yu Gothic"/>
              </a:defRPr>
            </a:pPr>
            <a:r>
              <a:rPr sz="2100" b="1">
                <a:solidFill>
                  <a:srgbClr val="CF263D"/>
                </a:solidFill>
                <a:latin typeface="Yu Gothic"/>
                <a:ea typeface="Yu Gothic"/>
                <a:cs typeface="Yu Gothic"/>
              </a:rPr>
              <a:t>名前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D08DAD-D09E-4041-905F-043A21D44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625" y="2152650"/>
            <a:ext cx="8477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242321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242321"/>
                </a:solidFill>
                <a:latin typeface="Yu Gothic"/>
                <a:ea typeface="Yu Gothic"/>
                <a:cs typeface="Yu Gothic"/>
              </a:defRPr>
            </a:pPr>
            <a:r>
              <a:rPr sz="2025" b="0">
                <a:solidFill>
                  <a:srgbClr val="242321"/>
                </a:solidFill>
                <a:latin typeface="Yu Gothic"/>
                <a:ea typeface="Yu Gothic"/>
                <a:cs typeface="Yu Gothic"/>
              </a:rPr>
              <a:t>Sample01 が変わっていないか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2D298B-FF07-4487-B531-A9774F2E8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62250"/>
            <a:ext cx="228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CF263D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CF263D"/>
                </a:solidFill>
                <a:latin typeface="Yu Gothic"/>
                <a:ea typeface="Yu Gothic"/>
                <a:cs typeface="Yu Gothic"/>
              </a:defRPr>
            </a:pPr>
            <a:r>
              <a:rPr sz="2100" b="1">
                <a:solidFill>
                  <a:srgbClr val="CF263D"/>
                </a:solidFill>
                <a:latin typeface="Yu Gothic"/>
                <a:ea typeface="Yu Gothic"/>
                <a:cs typeface="Yu Gothic"/>
              </a:rPr>
              <a:t>数値・単位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CBD9CF-DBBB-4EF2-A137-97CE61C1E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625" y="2762250"/>
            <a:ext cx="8477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242321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242321"/>
                </a:solidFill>
                <a:latin typeface="Yu Gothic"/>
                <a:ea typeface="Yu Gothic"/>
                <a:cs typeface="Yu Gothic"/>
              </a:defRPr>
            </a:pPr>
            <a:r>
              <a:rPr sz="2025" b="0">
                <a:solidFill>
                  <a:srgbClr val="242321"/>
                </a:solidFill>
                <a:latin typeface="Yu Gothic"/>
                <a:ea typeface="Yu Gothic"/>
                <a:cs typeface="Yu Gothic"/>
              </a:rPr>
              <a:t>注文数、単価、予算、期間が一致するか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9DFDBB-12B5-4800-A23A-299867234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71850"/>
            <a:ext cx="228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CF263D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CF263D"/>
                </a:solidFill>
                <a:latin typeface="Yu Gothic"/>
                <a:ea typeface="Yu Gothic"/>
                <a:cs typeface="Yu Gothic"/>
              </a:defRPr>
            </a:pPr>
            <a:r>
              <a:rPr sz="2100" b="1">
                <a:solidFill>
                  <a:srgbClr val="CF263D"/>
                </a:solidFill>
                <a:latin typeface="Yu Gothic"/>
                <a:ea typeface="Yu Gothic"/>
                <a:cs typeface="Yu Gothic"/>
              </a:rPr>
              <a:t>目標と現状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2DA6CC-E3A3-4673-90A9-A5D498D5D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625" y="3371850"/>
            <a:ext cx="8477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242321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242321"/>
                </a:solidFill>
                <a:latin typeface="Yu Gothic"/>
                <a:ea typeface="Yu Gothic"/>
                <a:cs typeface="Yu Gothic"/>
              </a:defRPr>
            </a:pPr>
            <a:r>
              <a:rPr sz="2025" b="0">
                <a:solidFill>
                  <a:srgbClr val="242321"/>
                </a:solidFill>
                <a:latin typeface="Yu Gothic"/>
                <a:ea typeface="Yu Gothic"/>
                <a:cs typeface="Yu Gothic"/>
              </a:rPr>
              <a:t>目標を達成済みの実績として扱っていないか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43B706-AA72-40BC-A5A2-169357FE4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81450"/>
            <a:ext cx="228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CF263D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CF263D"/>
                </a:solidFill>
                <a:latin typeface="Yu Gothic"/>
                <a:ea typeface="Yu Gothic"/>
                <a:cs typeface="Yu Gothic"/>
              </a:defRPr>
            </a:pPr>
            <a:r>
              <a:rPr sz="2100" b="1">
                <a:solidFill>
                  <a:srgbClr val="CF263D"/>
                </a:solidFill>
                <a:latin typeface="Yu Gothic"/>
                <a:ea typeface="Yu Gothic"/>
                <a:cs typeface="Yu Gothic"/>
              </a:rPr>
              <a:t>追加説明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EBF498-B334-484B-97F0-3495C50BE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625" y="3981450"/>
            <a:ext cx="8477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242321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242321"/>
                </a:solidFill>
                <a:latin typeface="Yu Gothic"/>
                <a:ea typeface="Yu Gothic"/>
                <a:cs typeface="Yu Gothic"/>
              </a:defRPr>
            </a:pPr>
            <a:r>
              <a:rPr sz="2025" b="0">
                <a:solidFill>
                  <a:srgbClr val="242321"/>
                </a:solidFill>
                <a:latin typeface="Yu Gothic"/>
                <a:ea typeface="Yu Gothic"/>
                <a:cs typeface="Yu Gothic"/>
              </a:rPr>
              <a:t>元資料にない成果や施策を事実として足していないか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2C5872-5EE8-4956-98D7-FA74C434C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28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CF263D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CF263D"/>
                </a:solidFill>
                <a:latin typeface="Yu Gothic"/>
                <a:ea typeface="Yu Gothic"/>
                <a:cs typeface="Yu Gothic"/>
              </a:defRPr>
            </a:pPr>
            <a:r>
              <a:rPr sz="2100" b="1">
                <a:solidFill>
                  <a:srgbClr val="CF263D"/>
                </a:solidFill>
                <a:latin typeface="Yu Gothic"/>
                <a:ea typeface="Yu Gothic"/>
                <a:cs typeface="Yu Gothic"/>
              </a:rPr>
              <a:t>図の数値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F36C14-6027-490A-ABE6-D73BEA66E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625" y="4591050"/>
            <a:ext cx="8477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242321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242321"/>
                </a:solidFill>
                <a:latin typeface="Yu Gothic"/>
                <a:ea typeface="Yu Gothic"/>
                <a:cs typeface="Yu Gothic"/>
              </a:defRPr>
            </a:pPr>
            <a:r>
              <a:rPr sz="2025" b="0">
                <a:solidFill>
                  <a:srgbClr val="242321"/>
                </a:solidFill>
                <a:latin typeface="Yu Gothic"/>
                <a:ea typeface="Yu Gothic"/>
                <a:cs typeface="Yu Gothic"/>
              </a:rPr>
              <a:t>図の差20件、参考売上240,000円が一致するか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F272FA-E60D-4A39-B31A-429B33290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00650"/>
            <a:ext cx="228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CF263D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CF263D"/>
                </a:solidFill>
                <a:latin typeface="Yu Gothic"/>
                <a:ea typeface="Yu Gothic"/>
                <a:cs typeface="Yu Gothic"/>
              </a:defRPr>
            </a:pPr>
            <a:r>
              <a:rPr sz="2100" b="1">
                <a:solidFill>
                  <a:srgbClr val="CF263D"/>
                </a:solidFill>
                <a:latin typeface="Yu Gothic"/>
                <a:ea typeface="Yu Gothic"/>
                <a:cs typeface="Yu Gothic"/>
              </a:rPr>
              <a:t>出力・改行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02A259-9F9C-4F29-8368-27B545B4C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625" y="5200650"/>
            <a:ext cx="8477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242321"/>
                </a:solidFill>
                <a:latin typeface="Yu Gothic"/>
                <a:ea typeface="Yu Gothic"/>
                <a:cs typeface="Yu Gothic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242321"/>
                </a:solidFill>
                <a:latin typeface="Yu Gothic"/>
                <a:ea typeface="Yu Gothic"/>
                <a:cs typeface="Yu Gothic"/>
              </a:defRPr>
            </a:pPr>
            <a:r>
              <a:rPr sz="2025" b="0">
                <a:solidFill>
                  <a:srgbClr val="242321"/>
                </a:solidFill>
                <a:latin typeface="Yu Gothic"/>
                <a:ea typeface="Yu Gothic"/>
                <a:cs typeface="Yu Gothic"/>
              </a:rPr>
              <a:t>文字切れや不自然な改行がないか</a:t>
            </a:r>
          </a:p>
        </p:txBody>
      </p:sp>
    </p:spTree>
    <p:extLst>
      <p:ext uri="{BB962C8B-B14F-4D97-AF65-F5344CB8AC3E}">
        <p14:creationId xmlns:p14="http://schemas.microsoft.com/office/powerpoint/2010/main" val="146320052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2026-10-12T07:35:58.2690000Z</dcterms:created>
  <dcterms:modified xsi:type="dcterms:W3CDTF">2026-10-12T07:35:58.2690000Z</dcterms:modified>
</coreProperties>
</file>